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46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42"/>
    <a:srgbClr val="01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B2E4-3737-422D-AE81-33222F9EFEE4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0E993-1410-4C75-BCB7-2806B47B8D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40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gradFill flip="none" rotWithShape="1">
                  <a:gsLst>
                    <a:gs pos="50000">
                      <a:srgbClr val="406AF8"/>
                    </a:gs>
                    <a:gs pos="100000">
                      <a:srgbClr val="8024FF"/>
                    </a:gs>
                    <a:gs pos="0">
                      <a:srgbClr val="00B0F0"/>
                    </a:gs>
                  </a:gsLst>
                  <a:lin ang="10800000" scaled="1"/>
                  <a:tileRect/>
                </a:gradFill>
              </a:rPr>
              <a:t>Generando valor a nuestros clientes…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b="1" kern="1200" dirty="0">
                <a:solidFill>
                  <a:srgbClr val="170042"/>
                </a:solidFill>
                <a:latin typeface="+mn-lt"/>
                <a:ea typeface="+mn-ea"/>
                <a:cs typeface="+mn-cs"/>
              </a:rPr>
              <a:t>Mejorando la eficiencia del negocio y transformando los procesos de negocio</a:t>
            </a:r>
          </a:p>
          <a:p>
            <a:r>
              <a:rPr lang="es-ES" b="0" dirty="0">
                <a:gradFill flip="none" rotWithShape="1">
                  <a:gsLst>
                    <a:gs pos="52000">
                      <a:srgbClr val="406AF8"/>
                    </a:gs>
                    <a:gs pos="100000">
                      <a:srgbClr val="8024FF"/>
                    </a:gs>
                    <a:gs pos="0">
                      <a:srgbClr val="00B0F0"/>
                    </a:gs>
                  </a:gsLst>
                  <a:lin ang="0" scaled="1"/>
                  <a:tileRect/>
                </a:gradFill>
              </a:rPr>
              <a:t>Reducción de Costes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rgbClr val="170042"/>
                </a:solidFill>
                <a:latin typeface="+mn-lt"/>
                <a:ea typeface="+mn-ea"/>
                <a:cs typeface="+mn-cs"/>
              </a:rPr>
              <a:t>Ejemplos: </a:t>
            </a:r>
            <a:r>
              <a:rPr lang="es-ES" sz="1200" kern="1200" dirty="0">
                <a:solidFill>
                  <a:srgbClr val="170042"/>
                </a:solidFill>
                <a:latin typeface="+mn-lt"/>
                <a:ea typeface="+mn-ea"/>
                <a:cs typeface="+mn-cs"/>
              </a:rPr>
              <a:t>Mantenimiento predictivo, Mejor uso de los activos, Mejora de la productividad</a:t>
            </a:r>
          </a:p>
          <a:p>
            <a:r>
              <a:rPr lang="es-ES" b="0" dirty="0">
                <a:gradFill flip="none" rotWithShape="1">
                  <a:gsLst>
                    <a:gs pos="52000">
                      <a:srgbClr val="406AF8"/>
                    </a:gs>
                    <a:gs pos="100000">
                      <a:srgbClr val="8024FF"/>
                    </a:gs>
                    <a:gs pos="0">
                      <a:srgbClr val="00B0F0"/>
                    </a:gs>
                  </a:gsLst>
                  <a:lin ang="0" scaled="1"/>
                  <a:tileRect/>
                </a:gradFill>
              </a:rPr>
              <a:t>Creación de valor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rgbClr val="170042"/>
                </a:solidFill>
                <a:latin typeface="+mn-lt"/>
                <a:ea typeface="+mn-ea"/>
                <a:cs typeface="+mn-cs"/>
              </a:rPr>
              <a:t>Ejemplos: </a:t>
            </a:r>
            <a:r>
              <a:rPr lang="es-ES" sz="1200" kern="1200" dirty="0">
                <a:solidFill>
                  <a:srgbClr val="170042"/>
                </a:solidFill>
                <a:latin typeface="+mn-lt"/>
                <a:ea typeface="+mn-ea"/>
                <a:cs typeface="+mn-cs"/>
              </a:rPr>
              <a:t>HVAC como servicio gracias a la monitorización remota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801D7-A182-4AB8-9640-52FA6208251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B8C1D-B657-48D4-BAAA-9FC05C766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18A512-0994-4A89-B6E1-C3EF72701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2EE2-2140-4715-ADC8-DEFD9AF8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980112-6E82-40FE-8E58-596E9609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76D937-163F-484C-8232-AFD9A39E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36952-37AF-477D-8B47-BA71871D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66D1D8-AD9E-438F-A939-47C8D1CF1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3AA34-8351-4E3A-B83E-BAA32431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FB0C8-056A-4395-A212-9833D08A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6292B0-8BD6-4EE7-8AD3-2E0E9B1B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54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7B1A6D-8AFA-4D51-86BD-13112500F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E56FF7-6077-4D38-89ED-13D4E763F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4A250-557B-413C-87D3-94E237CA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561A1-8F30-4ED0-AD4A-12068F52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98719-06D4-4113-A8A8-6565E26D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89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02DB8-B017-448E-A0A6-8E6CA59F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E6ABB5-7A34-47C1-8FEC-9F44F5932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6305ED-D446-42DB-8C32-28F75F09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CB69C2-CEE0-4C84-A4CE-9521C72B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194B3B-E93B-4271-BEF5-7FBDE9EA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39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F298-CFB2-4578-8943-53B55CF2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760E1A-3167-4B1F-AF16-A2A338F0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4A73E-E3DD-4EE8-862D-23901866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B46FA7-EDA2-4A07-A328-1A9720F6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05201-0373-4A77-8448-AE16B968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16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B29B9-B8A5-468B-93DF-F111256D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5A043E-0001-49EB-8DB9-F5D2CC59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6D039-C42E-4544-950F-0A2E84CE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0A072-799A-4664-B655-5A238451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C216BC-9EEE-46D9-B47B-19A6536E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26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98D3C-2419-490C-A407-40852433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C98402-9BEC-4BCC-B4E8-498AA48BF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850A9F-016B-4E87-B27E-CC2444B6D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35F6D5-3B1E-4495-AA83-6194A89C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06DFB0-4895-4559-8EB9-750F9B12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C74C6D-ECEB-428A-A6B9-CCC83C0A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88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843A1-14A0-469E-8C59-490AB3B8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494BC3-EA98-4A7D-AFED-B7D8D99E0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26A5D5-808C-4C21-9B15-B2DFDA2CC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E153FE-D4B3-465C-BF5A-4C4128C04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2C8D88-3C0A-4064-8DD0-2DBB04DC1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EBCE67-5AC6-4950-AC27-4092EB2B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FE554E-1345-456B-B474-EA79E750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BF6433-DE92-4F79-B59C-C6AE410C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29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1B5F5-707F-42B1-8051-045AF049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479843-8682-4814-893F-CEA6F533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E6C6C7-7C2D-4A2E-8E46-5D082D9D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23929D-FC26-4CB0-B91C-4A27AF32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90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761E7E-6033-4EF2-BF65-A5A59D87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9D8C36-0017-4408-BB4E-A07C41C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8822DC-792E-4008-987D-7FAF3502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19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173A3-D387-4A43-A0CA-BDE466CE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F71BDB-6585-4346-A812-976BDCB83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1F22F1-CB2B-4A21-8567-9E98D94F4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3923F-BE1C-46FB-BC35-4956B31A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EF78A9-955A-4E3A-9028-FC93DDB9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3F2C32-388B-421F-BE2C-D05130F0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2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2B62-9DFD-4E0F-9FBA-5B8199CD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503BC-5974-4C14-8502-BD14432C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970C6-6567-4CC7-BD34-8A1DC07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C747F-88AB-49E8-94C8-1AA7B21A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9395F2-3B0F-47FE-A493-B90907DF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40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8036D-4902-49CB-BC0F-4779ACFE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4359C7-AF89-420A-A87B-3B2C3F183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EB649A-DA30-465D-8656-C82361023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DFC8A7-2021-4D5D-9659-50FB836E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2E2D11-121E-4B46-8D20-A47F3522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77C971-40E0-4E43-869C-4D9A1A9F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36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62FEF-725D-4A74-B13D-7E71F2B2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69579D-CF55-464B-9ABF-E7028087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152A5D-BBB7-40CF-BE62-E2A5F729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54FAC9-3122-4835-A6E4-F2992666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7E4339-FD64-426C-B91A-E03C8742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80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1FEE3B-26F1-4908-8B3C-1BF0F3B53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8ACFCA-CCF5-4467-B9F6-BF71F30AB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CF53C-6EEA-470E-B812-49DEDCA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81999D-F946-46EB-962E-635D84A9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D9FBBE-E9E4-4169-8390-570F739B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60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CONFIDENTIAL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89521" y="1754717"/>
            <a:ext cx="10612966" cy="4047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79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0976A-94D8-46C6-9CE6-2533799C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7A5FA4-9950-4235-B581-929D594B3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62AF19-10B0-41AE-B718-6B4EC633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C8545-9722-418B-A717-6AFD7D09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FB63D-2413-4160-A09A-CAC97515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1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9188B-F6C9-4A46-A5E3-6CC5401E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EADC8F-E945-4E66-B6B9-71237FB04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2C2B98-74B6-47BA-9B15-EDA6773A9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69D959-200B-4A43-9A8F-6CAB0C5E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74B68C-2756-4D39-A52A-738C68D9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A1F9C8-CB95-45E7-B8E5-7DAFFF97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66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47E32-3C9B-4951-863F-82179088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D280E-F9FF-46BD-A6B3-AFE646EFF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A2A9A4-368A-4A8E-9169-9358FF2D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F808AB-C736-4ACC-BFF9-728D70B70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3439F8-82B1-493D-9AC5-84891B21D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CF7818-F46C-4104-9ED9-CEB5DD1B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8BE9D9-BD73-4673-B4D4-AF05F9CC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65F0F5-2573-41BA-A6A2-39F0412F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13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70B31-661D-4577-B985-71C1923B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6B300D-C3E4-4194-ACE5-D6A32F5E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577A3C-E7C6-44F9-8A33-BF6F1068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01947E-10A4-47F9-9393-1A57A506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4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6F7E54-5B92-43B7-86A1-AC396EAE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752D6E-C686-4395-89A2-FB975027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8C2680-0351-4555-AC6E-266A35FD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61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F4F04-A641-4E03-9E46-93BD910F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9FAA34-6267-4374-B6C5-48BBB08A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35C127-572C-485B-A0FE-3FA23A806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2DDB9E-AE93-4948-945A-5EC6CA36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93C15E-D1DA-41E2-9DBF-8DBB2774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A4CFD0-6AB9-454B-833E-7E63475C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71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4D584-787E-4B3F-B8A0-6E84CC20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309F6B-FC60-4B5F-A422-511F617F4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666AC0-EA72-4B7E-8BC4-499CE3797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93AD16-E8F0-40B3-AE09-A583DDB5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EF2693-4044-44FA-9449-3039D26F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03792B-2E73-400F-9F49-9E5EBD85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2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789C9A-5613-48E3-BDD0-8C627453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58247-7498-4B8F-8910-EBD9D39EE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AB7348-3940-4B60-80BE-0B5A358D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AEF4-6825-4622-AF3C-413CFE4808A2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24CCBF-19E2-4B4B-98EB-A7ABFF7EC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7C42A-CF9A-4EEE-A34C-BFDDE06CB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2FBC8-E5CB-430F-A0C2-B4C59BCE09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19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F42D4A-D98D-46AB-99B4-8236F442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4C6E6D-AE35-4696-B768-EB4C00B2C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9BA3B-A675-4E48-B761-1BFE3790E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EEB32-25F4-4252-9280-10D08F3C9625}" type="datetimeFigureOut">
              <a:rPr lang="es-ES" smtClean="0"/>
              <a:t>23/01/2020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136A0-9C63-42F6-9D87-394D9904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72F9C-239A-4FFA-AF22-EDA9C959A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F1850-AE58-491D-9CFC-889829B03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18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12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slide" Target="slide1.xml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76F6EEB-104E-4548-A304-95A9391519A9}"/>
              </a:ext>
            </a:extLst>
          </p:cNvPr>
          <p:cNvSpPr txBox="1"/>
          <p:nvPr/>
        </p:nvSpPr>
        <p:spPr>
          <a:xfrm>
            <a:off x="2206954" y="2088265"/>
            <a:ext cx="7778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Ubuntu" panose="020B0804030602030204" pitchFamily="34" charset="0"/>
              </a:rPr>
              <a:t>Lérida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Ubuntu" panose="020B0804030602030204" pitchFamily="34" charset="0"/>
              </a:rPr>
              <a:t>Una cuidad conectada con el ciudadano</a:t>
            </a: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ECED42B-4FE1-454B-B6D6-64F3ACFA7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30" y="4024630"/>
            <a:ext cx="1753932" cy="7317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106CB9-8FA5-4FD2-8170-84AFEDCC9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6" y="3165483"/>
            <a:ext cx="2450049" cy="2450049"/>
          </a:xfrm>
          <a:prstGeom prst="rect">
            <a:avLst/>
          </a:prstGeom>
        </p:spPr>
      </p:pic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5B79D07-5A3D-4951-B129-9A6AEB3DE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5" y="5615532"/>
            <a:ext cx="1051422" cy="3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0BDA97C7-B28F-468A-9952-1F2172E4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28" y="333353"/>
            <a:ext cx="415500" cy="415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A54334-4819-421F-B606-CC555295B800}"/>
              </a:ext>
            </a:extLst>
          </p:cNvPr>
          <p:cNvSpPr txBox="1"/>
          <p:nvPr/>
        </p:nvSpPr>
        <p:spPr>
          <a:xfrm>
            <a:off x="6702359" y="822036"/>
            <a:ext cx="763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Resumen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669771-74DB-4970-AD73-FC2252258565}"/>
              </a:ext>
            </a:extLst>
          </p:cNvPr>
          <p:cNvSpPr txBox="1"/>
          <p:nvPr/>
        </p:nvSpPr>
        <p:spPr>
          <a:xfrm>
            <a:off x="8305706" y="822036"/>
            <a:ext cx="1458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Problema | Solución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BC8C16-D051-4E25-BA9C-736546A684A7}"/>
              </a:ext>
            </a:extLst>
          </p:cNvPr>
          <p:cNvSpPr txBox="1"/>
          <p:nvPr/>
        </p:nvSpPr>
        <p:spPr>
          <a:xfrm>
            <a:off x="10603346" y="822035"/>
            <a:ext cx="123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1E1FF"/>
                </a:solidFill>
              </a:rPr>
              <a:t>Nuevos Servicios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353D3CB6-C1D7-4A52-865B-1B2C14FF69E2}"/>
              </a:ext>
            </a:extLst>
          </p:cNvPr>
          <p:cNvSpPr/>
          <p:nvPr/>
        </p:nvSpPr>
        <p:spPr>
          <a:xfrm rot="10800000" flipV="1">
            <a:off x="6289964" y="-160465"/>
            <a:ext cx="5994528" cy="1453556"/>
          </a:xfrm>
          <a:prstGeom prst="round2DiagRect">
            <a:avLst/>
          </a:prstGeom>
          <a:noFill/>
          <a:ln>
            <a:solidFill>
              <a:srgbClr val="17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magen que contiene objeto, reloj, blanco, firmar&#10;&#10;Descripción generada automáticamente">
            <a:extLst>
              <a:ext uri="{FF2B5EF4-FFF2-40B4-BE49-F238E27FC236}">
                <a16:creationId xmlns:a16="http://schemas.microsoft.com/office/drawing/2014/main" id="{73F43A20-56D2-42E4-87EB-887BC83B2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50" y="333355"/>
            <a:ext cx="415498" cy="415498"/>
          </a:xfrm>
          <a:prstGeom prst="rect">
            <a:avLst/>
          </a:prstGeom>
        </p:spPr>
      </p:pic>
      <p:pic>
        <p:nvPicPr>
          <p:cNvPr id="9" name="Imagen 8" descr="Imagen que contiene luz, dibujo, reloj&#10;&#10;Descripción generada automáticamente">
            <a:extLst>
              <a:ext uri="{FF2B5EF4-FFF2-40B4-BE49-F238E27FC236}">
                <a16:creationId xmlns:a16="http://schemas.microsoft.com/office/drawing/2014/main" id="{522D52A5-ED32-414B-A9D0-E2C4E9B05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34" y="333354"/>
            <a:ext cx="415499" cy="415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091C38D-15FC-410E-B5B8-707B88D22EF6}"/>
              </a:ext>
            </a:extLst>
          </p:cNvPr>
          <p:cNvSpPr txBox="1"/>
          <p:nvPr/>
        </p:nvSpPr>
        <p:spPr>
          <a:xfrm>
            <a:off x="187010" y="268037"/>
            <a:ext cx="590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  <a:latin typeface="Ubuntu" panose="020B0804030602030204" pitchFamily="34" charset="0"/>
              </a:rPr>
              <a:t>Lérida</a:t>
            </a:r>
          </a:p>
          <a:p>
            <a:r>
              <a:rPr lang="es-ES" sz="2400" b="1" dirty="0">
                <a:solidFill>
                  <a:srgbClr val="00B0F0"/>
                </a:solidFill>
                <a:latin typeface="Ubuntu" panose="020B0804030602030204" pitchFamily="34" charset="0"/>
              </a:rPr>
              <a:t>Una cuidad conectada con el ciudadano</a:t>
            </a:r>
          </a:p>
        </p:txBody>
      </p:sp>
      <p:pic>
        <p:nvPicPr>
          <p:cNvPr id="15" name="Imagen 14" descr="Imagen que contiene periódico, texto, hombre&#10;&#10;Descripción generada automáticamente">
            <a:extLst>
              <a:ext uri="{FF2B5EF4-FFF2-40B4-BE49-F238E27FC236}">
                <a16:creationId xmlns:a16="http://schemas.microsoft.com/office/drawing/2014/main" id="{0E0B4968-96F6-448E-B2B2-1D0B5B7CB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447756"/>
            <a:ext cx="110013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A201D9E-FB50-4EAD-9AAE-DD2784849779}"/>
              </a:ext>
            </a:extLst>
          </p:cNvPr>
          <p:cNvSpPr/>
          <p:nvPr/>
        </p:nvSpPr>
        <p:spPr>
          <a:xfrm>
            <a:off x="1814657" y="2721114"/>
            <a:ext cx="1861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Gracias</a:t>
            </a:r>
          </a:p>
        </p:txBody>
      </p:sp>
      <p:pic>
        <p:nvPicPr>
          <p:cNvPr id="5" name="Imagen 4" descr="Imagen que contiene dibuj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41F4E3CB-E998-4744-99C6-5449E7E9B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5" y="6356350"/>
            <a:ext cx="502783" cy="3672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530BD3-58C7-4F54-B05A-C0FFE5E8CF2E}"/>
              </a:ext>
            </a:extLst>
          </p:cNvPr>
          <p:cNvSpPr txBox="1"/>
          <p:nvPr/>
        </p:nvSpPr>
        <p:spPr>
          <a:xfrm>
            <a:off x="545879" y="6538912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387956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FEA9433-2A83-4FF0-89CE-525F68C4F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0" y="2650836"/>
            <a:ext cx="1986697" cy="11591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961723-D8B9-420D-98A5-A20CFD98B39E}"/>
              </a:ext>
            </a:extLst>
          </p:cNvPr>
          <p:cNvSpPr txBox="1"/>
          <p:nvPr/>
        </p:nvSpPr>
        <p:spPr>
          <a:xfrm>
            <a:off x="1677674" y="3015737"/>
            <a:ext cx="960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             se lanzó en 2010 para conectar cualquier objeto de nuestro entorno a muy bajo coste y con un mínimo consumo energético.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57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C7F48FC-7F30-4297-B23E-B7B1EDF7A2FF}"/>
              </a:ext>
            </a:extLst>
          </p:cNvPr>
          <p:cNvSpPr txBox="1"/>
          <p:nvPr/>
        </p:nvSpPr>
        <p:spPr>
          <a:xfrm>
            <a:off x="1291852" y="3105834"/>
            <a:ext cx="960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Usando espectros de radio públicos nuestra tecnología revolucionaria escucha y captura los datos mas pequeños.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23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19DE4146-1101-4325-BD01-569AA845D3B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9FC1D-3DD2-4A92-9E3B-6AB9C514B0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firmar, parada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1935BF03-F472-4BD7-B4E0-556F2923F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5" y="6356350"/>
            <a:ext cx="321044" cy="3651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50D6C16-7AAF-49B2-9925-CC910A8BE2DC}"/>
              </a:ext>
            </a:extLst>
          </p:cNvPr>
          <p:cNvSpPr/>
          <p:nvPr/>
        </p:nvSpPr>
        <p:spPr>
          <a:xfrm>
            <a:off x="5860869" y="3901440"/>
            <a:ext cx="49638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B0ECE5-44B9-412B-BFA3-0E2608C4275A}"/>
              </a:ext>
            </a:extLst>
          </p:cNvPr>
          <p:cNvSpPr txBox="1"/>
          <p:nvPr/>
        </p:nvSpPr>
        <p:spPr>
          <a:xfrm>
            <a:off x="545879" y="6538912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170042"/>
                </a:solidFill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416278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uarto, plato&#10;&#10;Descripción generada automáticamente">
            <a:extLst>
              <a:ext uri="{FF2B5EF4-FFF2-40B4-BE49-F238E27FC236}">
                <a16:creationId xmlns:a16="http://schemas.microsoft.com/office/drawing/2014/main" id="{1CE9D871-AB8E-4C5F-868E-97024D177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72" y="2591861"/>
            <a:ext cx="560785" cy="559354"/>
          </a:xfrm>
          <a:prstGeom prst="rect">
            <a:avLst/>
          </a:prstGeom>
        </p:spPr>
      </p:pic>
      <p:pic>
        <p:nvPicPr>
          <p:cNvPr id="7" name="Imagen 6" descr="Imagen que contiene dibujo, cuarto, señal&#10;&#10;Descripción generada automáticamente">
            <a:extLst>
              <a:ext uri="{FF2B5EF4-FFF2-40B4-BE49-F238E27FC236}">
                <a16:creationId xmlns:a16="http://schemas.microsoft.com/office/drawing/2014/main" id="{8021999F-2779-4374-8BBE-D8C7D5A01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86" y="2593875"/>
            <a:ext cx="592301" cy="559395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9C9FFFF-B3A8-4F06-AC70-A2F6771AB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77" y="2592050"/>
            <a:ext cx="290352" cy="559459"/>
          </a:xfrm>
          <a:prstGeom prst="rect">
            <a:avLst/>
          </a:prstGeom>
        </p:spPr>
      </p:pic>
      <p:pic>
        <p:nvPicPr>
          <p:cNvPr id="11" name="Imagen 10" descr="Imagen que contiene plato&#10;&#10;Descripción generada automáticamente">
            <a:extLst>
              <a:ext uri="{FF2B5EF4-FFF2-40B4-BE49-F238E27FC236}">
                <a16:creationId xmlns:a16="http://schemas.microsoft.com/office/drawing/2014/main" id="{ADC55EC5-ED9B-4274-9ABB-619D59325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15" y="2590430"/>
            <a:ext cx="560785" cy="56078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C078A7E-E76B-4543-9B2D-88E37EA2BC7B}"/>
              </a:ext>
            </a:extLst>
          </p:cNvPr>
          <p:cNvSpPr/>
          <p:nvPr/>
        </p:nvSpPr>
        <p:spPr>
          <a:xfrm>
            <a:off x="2803270" y="269810"/>
            <a:ext cx="6585457" cy="53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9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99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0">
                      <a:srgbClr val="406AF8"/>
                    </a:gs>
                    <a:gs pos="100000">
                      <a:srgbClr val="8024FF"/>
                    </a:gs>
                    <a:gs pos="0">
                      <a:srgbClr val="00B0F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Ubuntu" panose="020B0504030602030204" pitchFamily="34" charset="0"/>
                <a:ea typeface="+mn-ea"/>
                <a:cs typeface="Arial" charset="0"/>
              </a:rPr>
              <a:t>Aspectos diferenciales de Sigfox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6F81CF-FD3C-47CF-A2C8-1B58AD17E6D7}"/>
              </a:ext>
            </a:extLst>
          </p:cNvPr>
          <p:cNvSpPr/>
          <p:nvPr/>
        </p:nvSpPr>
        <p:spPr>
          <a:xfrm>
            <a:off x="826365" y="3343661"/>
            <a:ext cx="218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Mínimo consumo energético</a:t>
            </a: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97959386-0CD5-4896-ADCD-715C44C40E33}"/>
              </a:ext>
            </a:extLst>
          </p:cNvPr>
          <p:cNvSpPr txBox="1"/>
          <p:nvPr/>
        </p:nvSpPr>
        <p:spPr>
          <a:xfrm>
            <a:off x="3783028" y="3341600"/>
            <a:ext cx="14653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Simplicidad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9972D7DC-DD95-402E-8966-C467EDA3F4A0}"/>
              </a:ext>
            </a:extLst>
          </p:cNvPr>
          <p:cNvSpPr txBox="1"/>
          <p:nvPr/>
        </p:nvSpPr>
        <p:spPr>
          <a:xfrm>
            <a:off x="6268624" y="3341600"/>
            <a:ext cx="19900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Mínimo coste de la solución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A05FFFE-2B59-47B3-9B3E-06FE2DE0EB4C}"/>
              </a:ext>
            </a:extLst>
          </p:cNvPr>
          <p:cNvSpPr/>
          <p:nvPr/>
        </p:nvSpPr>
        <p:spPr>
          <a:xfrm>
            <a:off x="9100977" y="3341600"/>
            <a:ext cx="1821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Alcance global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ADF246-0B2F-4B19-AC93-1F0ABE6520B3}"/>
              </a:ext>
            </a:extLst>
          </p:cNvPr>
          <p:cNvSpPr/>
          <p:nvPr/>
        </p:nvSpPr>
        <p:spPr>
          <a:xfrm>
            <a:off x="733149" y="3924802"/>
            <a:ext cx="237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Eliminamos la necesidad de establecer y mantener la conexión permanente entre dispositivo y red.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F2EAD7-963B-4C31-A14B-579C327CA512}"/>
              </a:ext>
            </a:extLst>
          </p:cNvPr>
          <p:cNvSpPr/>
          <p:nvPr/>
        </p:nvSpPr>
        <p:spPr>
          <a:xfrm>
            <a:off x="3388699" y="3679233"/>
            <a:ext cx="2254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 cableado, sin configuración, sin gestión de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SIMs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sin emparejamiento, sin itinerancia.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5ACFF5-2819-4E20-9361-7F04254F5673}"/>
              </a:ext>
            </a:extLst>
          </p:cNvPr>
          <p:cNvSpPr/>
          <p:nvPr/>
        </p:nvSpPr>
        <p:spPr>
          <a:xfrm>
            <a:off x="6136628" y="3924801"/>
            <a:ext cx="2254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Larga autonomía, numerosos proveedores de HW, sin costes de instalación ni despliegue.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2D5F762-9580-410D-94D8-2A8DDFF225DB}"/>
              </a:ext>
            </a:extLst>
          </p:cNvPr>
          <p:cNvSpPr/>
          <p:nvPr/>
        </p:nvSpPr>
        <p:spPr>
          <a:xfrm>
            <a:off x="8669325" y="3693968"/>
            <a:ext cx="2684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Una misma red a nivel mundial permite poder prestar el servicio sin fronteras.</a:t>
            </a:r>
          </a:p>
        </p:txBody>
      </p:sp>
      <p:sp>
        <p:nvSpPr>
          <p:cNvPr id="27" name="Espace réservé du numéro de diapositive 3">
            <a:extLst>
              <a:ext uri="{FF2B5EF4-FFF2-40B4-BE49-F238E27FC236}">
                <a16:creationId xmlns:a16="http://schemas.microsoft.com/office/drawing/2014/main" id="{F0D4EB1C-2E7E-4D36-AA01-5F4DCF4A32F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9FC1D-3DD2-4A92-9E3B-6AB9C514B0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n 20" descr="Imagen que contiene firmar, parada&#10;&#10;Descripción generada automáticamente">
            <a:hlinkClick r:id="rId7" action="ppaction://hlinksldjump"/>
            <a:extLst>
              <a:ext uri="{FF2B5EF4-FFF2-40B4-BE49-F238E27FC236}">
                <a16:creationId xmlns:a16="http://schemas.microsoft.com/office/drawing/2014/main" id="{113904F5-C542-4A58-A916-1D92B0C7F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5" y="6356350"/>
            <a:ext cx="321044" cy="3651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12D13F8-7617-4828-8CA0-E9FE3CFEE1B6}"/>
              </a:ext>
            </a:extLst>
          </p:cNvPr>
          <p:cNvSpPr txBox="1"/>
          <p:nvPr/>
        </p:nvSpPr>
        <p:spPr>
          <a:xfrm>
            <a:off x="545879" y="6538912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170042"/>
                </a:solidFill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278888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CCD050C7-AC5B-4EDF-A38F-949D9FB72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81" y="0"/>
            <a:ext cx="6346319" cy="4888621"/>
          </a:xfrm>
          <a:prstGeom prst="rect">
            <a:avLst/>
          </a:prstGeom>
        </p:spPr>
      </p:pic>
      <p:pic>
        <p:nvPicPr>
          <p:cNvPr id="12" name="Imagen 11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F11AFD42-0378-47E2-9CAD-A1CA85B60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6" y="2002731"/>
            <a:ext cx="456195" cy="456195"/>
          </a:xfrm>
          <a:prstGeom prst="rect">
            <a:avLst/>
          </a:prstGeom>
        </p:spPr>
      </p:pic>
      <p:pic>
        <p:nvPicPr>
          <p:cNvPr id="14" name="Imagen 13" descr="Imagen que contiene firmar, reloj, dibujo&#10;&#10;Descripción generada automáticamente">
            <a:extLst>
              <a:ext uri="{FF2B5EF4-FFF2-40B4-BE49-F238E27FC236}">
                <a16:creationId xmlns:a16="http://schemas.microsoft.com/office/drawing/2014/main" id="{9BC44C4C-8824-4E31-B2C1-8399D12FE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6" y="2002731"/>
            <a:ext cx="456195" cy="456195"/>
          </a:xfrm>
          <a:prstGeom prst="rect">
            <a:avLst/>
          </a:prstGeom>
        </p:spPr>
      </p:pic>
      <p:pic>
        <p:nvPicPr>
          <p:cNvPr id="16" name="Imagen 15" descr="Imagen que contiene parada, firmar, alimentos, rojo&#10;&#10;Descripción generada automáticamente">
            <a:extLst>
              <a:ext uri="{FF2B5EF4-FFF2-40B4-BE49-F238E27FC236}">
                <a16:creationId xmlns:a16="http://schemas.microsoft.com/office/drawing/2014/main" id="{3C84460D-B731-4D55-AA5F-E93EE86F2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6" y="3443820"/>
            <a:ext cx="456195" cy="456195"/>
          </a:xfrm>
          <a:prstGeom prst="rect">
            <a:avLst/>
          </a:prstGeom>
        </p:spPr>
      </p:pic>
      <p:pic>
        <p:nvPicPr>
          <p:cNvPr id="18" name="Imagen 17" descr="Imagen que contiene objeto, reloj, luz, dibujo&#10;&#10;Descripción generada automáticamente">
            <a:extLst>
              <a:ext uri="{FF2B5EF4-FFF2-40B4-BE49-F238E27FC236}">
                <a16:creationId xmlns:a16="http://schemas.microsoft.com/office/drawing/2014/main" id="{F53C3283-178F-4F44-956E-69C09FBC1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10" y="3443820"/>
            <a:ext cx="456195" cy="456195"/>
          </a:xfrm>
          <a:prstGeom prst="rect">
            <a:avLst/>
          </a:prstGeom>
        </p:spPr>
      </p:pic>
      <p:pic>
        <p:nvPicPr>
          <p:cNvPr id="20" name="Imagen 19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2AF3B0DB-35C1-4F29-9934-BFA7D19230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85" y="5272533"/>
            <a:ext cx="369332" cy="369332"/>
          </a:xfrm>
          <a:prstGeom prst="rect">
            <a:avLst/>
          </a:prstGeom>
        </p:spPr>
      </p:pic>
      <p:pic>
        <p:nvPicPr>
          <p:cNvPr id="22" name="Imagen 21" descr="Imagen que contiene objeto, reloj, luz&#10;&#10;Descripción generada automáticamente">
            <a:extLst>
              <a:ext uri="{FF2B5EF4-FFF2-40B4-BE49-F238E27FC236}">
                <a16:creationId xmlns:a16="http://schemas.microsoft.com/office/drawing/2014/main" id="{1923D7ED-DCFA-4B04-B1F2-8128BBD91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40" y="5533539"/>
            <a:ext cx="456195" cy="456195"/>
          </a:xfrm>
          <a:prstGeom prst="rect">
            <a:avLst/>
          </a:prstGeom>
        </p:spPr>
      </p:pic>
      <p:pic>
        <p:nvPicPr>
          <p:cNvPr id="24" name="Imagen 23" descr="Imagen que contiene circuito, dibujo&#10;&#10;Descripción generada automáticamente">
            <a:extLst>
              <a:ext uri="{FF2B5EF4-FFF2-40B4-BE49-F238E27FC236}">
                <a16:creationId xmlns:a16="http://schemas.microsoft.com/office/drawing/2014/main" id="{5C0B16A2-F57B-4323-87E0-C4345831FF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17" y="5272532"/>
            <a:ext cx="369333" cy="369333"/>
          </a:xfrm>
          <a:prstGeom prst="rect">
            <a:avLst/>
          </a:prstGeom>
        </p:spPr>
      </p:pic>
      <p:pic>
        <p:nvPicPr>
          <p:cNvPr id="26" name="Imagen 2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9E5DF29-A75D-4444-BD1E-EA9B0395F7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89" y="5761636"/>
            <a:ext cx="420403" cy="420403"/>
          </a:xfrm>
          <a:prstGeom prst="rect">
            <a:avLst/>
          </a:prstGeom>
        </p:spPr>
      </p:pic>
      <p:pic>
        <p:nvPicPr>
          <p:cNvPr id="28" name="Imagen 27" descr="Imagen que contiene dibujo, luz&#10;&#10;Descripción generada automáticamente">
            <a:extLst>
              <a:ext uri="{FF2B5EF4-FFF2-40B4-BE49-F238E27FC236}">
                <a16:creationId xmlns:a16="http://schemas.microsoft.com/office/drawing/2014/main" id="{A90ED388-B7FA-4E61-9294-DC82D093D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17" y="5752076"/>
            <a:ext cx="369333" cy="369333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2B7CA6AB-97EF-4991-8019-738C055642D1}"/>
              </a:ext>
            </a:extLst>
          </p:cNvPr>
          <p:cNvSpPr/>
          <p:nvPr/>
        </p:nvSpPr>
        <p:spPr>
          <a:xfrm>
            <a:off x="595618" y="1152855"/>
            <a:ext cx="39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Red nacional en servicio desde 2014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361E29C-54FF-4343-BB98-7BF33C31AAAC}"/>
              </a:ext>
            </a:extLst>
          </p:cNvPr>
          <p:cNvSpPr/>
          <p:nvPr/>
        </p:nvSpPr>
        <p:spPr>
          <a:xfrm>
            <a:off x="1150823" y="1909362"/>
            <a:ext cx="1143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1,700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antenas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1BB3639-52B8-40F3-A0C8-B1DD0032786F}"/>
              </a:ext>
            </a:extLst>
          </p:cNvPr>
          <p:cNvSpPr/>
          <p:nvPr/>
        </p:nvSpPr>
        <p:spPr>
          <a:xfrm>
            <a:off x="4063521" y="1909362"/>
            <a:ext cx="1330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10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meses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despliegue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4616C79-041F-4FA7-BA95-50BC701F1AF9}"/>
              </a:ext>
            </a:extLst>
          </p:cNvPr>
          <p:cNvSpPr/>
          <p:nvPr/>
        </p:nvSpPr>
        <p:spPr>
          <a:xfrm>
            <a:off x="1208747" y="334875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95 %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población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CD758EE-601B-4DE1-850D-ECDD8FBB4283}"/>
              </a:ext>
            </a:extLst>
          </p:cNvPr>
          <p:cNvSpPr/>
          <p:nvPr/>
        </p:nvSpPr>
        <p:spPr>
          <a:xfrm>
            <a:off x="4070084" y="3364932"/>
            <a:ext cx="131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75 %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territorio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6F8E4D0-5958-4375-BB42-A98B3D7B94BB}"/>
              </a:ext>
            </a:extLst>
          </p:cNvPr>
          <p:cNvSpPr/>
          <p:nvPr/>
        </p:nvSpPr>
        <p:spPr>
          <a:xfrm>
            <a:off x="2849599" y="5438470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Mas de 3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millónes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objetos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conectados por toda la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peninsula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170042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4BC3713-C8DD-414E-9273-C0F6D6D03765}"/>
              </a:ext>
            </a:extLst>
          </p:cNvPr>
          <p:cNvSpPr/>
          <p:nvPr/>
        </p:nvSpPr>
        <p:spPr>
          <a:xfrm>
            <a:off x="7819322" y="5438470"/>
            <a:ext cx="253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Banda ISM europea: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70042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868 MHz / 14dBm</a:t>
            </a:r>
          </a:p>
        </p:txBody>
      </p:sp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D22A7310-F1B1-4FC9-8A49-EC4D18EA507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9FC1D-3DD2-4A92-9E3B-6AB9C514B0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3BEABB2-5188-4F69-AE53-700B13A647FB}"/>
              </a:ext>
            </a:extLst>
          </p:cNvPr>
          <p:cNvSpPr txBox="1"/>
          <p:nvPr/>
        </p:nvSpPr>
        <p:spPr>
          <a:xfrm>
            <a:off x="206246" y="419938"/>
            <a:ext cx="571182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9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0">
                      <a:srgbClr val="406AF8"/>
                    </a:gs>
                    <a:gs pos="100000">
                      <a:srgbClr val="8024FF"/>
                    </a:gs>
                    <a:gs pos="0">
                      <a:srgbClr val="00B0F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Ubuntu" panose="020B0504030602030204" pitchFamily="34" charset="0"/>
                <a:ea typeface="+mn-ea"/>
                <a:cs typeface="Arial" charset="0"/>
              </a:rPr>
              <a:t>Red Sigfox en España y Portugal</a:t>
            </a:r>
          </a:p>
        </p:txBody>
      </p:sp>
      <p:pic>
        <p:nvPicPr>
          <p:cNvPr id="27" name="Imagen 26" descr="Imagen que contiene firmar, parada&#10;&#10;Descripción generada automáticamente">
            <a:hlinkClick r:id="rId12" action="ppaction://hlinksldjump"/>
            <a:extLst>
              <a:ext uri="{FF2B5EF4-FFF2-40B4-BE49-F238E27FC236}">
                <a16:creationId xmlns:a16="http://schemas.microsoft.com/office/drawing/2014/main" id="{BFA43272-1653-4A6A-A35D-D14D536A6F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5" y="6356350"/>
            <a:ext cx="321044" cy="365125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CA01E06F-6F90-456C-927C-88A4995D0634}"/>
              </a:ext>
            </a:extLst>
          </p:cNvPr>
          <p:cNvSpPr txBox="1"/>
          <p:nvPr/>
        </p:nvSpPr>
        <p:spPr>
          <a:xfrm>
            <a:off x="545879" y="6538912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170042"/>
                </a:solidFill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228474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637F7C7-ACC7-4946-8D0C-B7FD5869550B}"/>
              </a:ext>
            </a:extLst>
          </p:cNvPr>
          <p:cNvSpPr txBox="1"/>
          <p:nvPr/>
        </p:nvSpPr>
        <p:spPr>
          <a:xfrm>
            <a:off x="187010" y="268037"/>
            <a:ext cx="590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  <a:latin typeface="Ubuntu" panose="020B0804030602030204" pitchFamily="34" charset="0"/>
              </a:rPr>
              <a:t>Lérida</a:t>
            </a:r>
          </a:p>
          <a:p>
            <a:r>
              <a:rPr lang="es-ES" sz="2400" b="1" dirty="0">
                <a:solidFill>
                  <a:srgbClr val="00B0F0"/>
                </a:solidFill>
                <a:latin typeface="Ubuntu" panose="020B0804030602030204" pitchFamily="34" charset="0"/>
              </a:rPr>
              <a:t>Una cuidad conectada con el ciudadano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E6F508-1DD8-4B02-AA39-B751EAFD8ECE}"/>
              </a:ext>
            </a:extLst>
          </p:cNvPr>
          <p:cNvSpPr txBox="1"/>
          <p:nvPr/>
        </p:nvSpPr>
        <p:spPr>
          <a:xfrm>
            <a:off x="6702359" y="822036"/>
            <a:ext cx="763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Resumen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2FF229-8A86-49F7-87C9-72E818D0084F}"/>
              </a:ext>
            </a:extLst>
          </p:cNvPr>
          <p:cNvSpPr txBox="1"/>
          <p:nvPr/>
        </p:nvSpPr>
        <p:spPr>
          <a:xfrm>
            <a:off x="8305706" y="822036"/>
            <a:ext cx="1458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Problema | Solución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23227C-5158-4CA6-B1C2-F144D86C058A}"/>
              </a:ext>
            </a:extLst>
          </p:cNvPr>
          <p:cNvSpPr txBox="1"/>
          <p:nvPr/>
        </p:nvSpPr>
        <p:spPr>
          <a:xfrm>
            <a:off x="10603346" y="822035"/>
            <a:ext cx="123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Nuevos Servicios</a:t>
            </a:r>
          </a:p>
        </p:txBody>
      </p:sp>
      <p:pic>
        <p:nvPicPr>
          <p:cNvPr id="1026" name="Picture 2" descr="Resultado de imagen de ayuntamiento de lleida">
            <a:extLst>
              <a:ext uri="{FF2B5EF4-FFF2-40B4-BE49-F238E27FC236}">
                <a16:creationId xmlns:a16="http://schemas.microsoft.com/office/drawing/2014/main" id="{90075DE7-8E45-4AFE-8BA7-870E9F2B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38" y="2826369"/>
            <a:ext cx="2386734" cy="12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85F4C676-FBE4-4DE2-BEA8-B377BD068C07}"/>
              </a:ext>
            </a:extLst>
          </p:cNvPr>
          <p:cNvSpPr/>
          <p:nvPr/>
        </p:nvSpPr>
        <p:spPr>
          <a:xfrm rot="10800000" flipV="1">
            <a:off x="6289964" y="-160465"/>
            <a:ext cx="5994528" cy="1453556"/>
          </a:xfrm>
          <a:prstGeom prst="round2DiagRect">
            <a:avLst/>
          </a:prstGeom>
          <a:noFill/>
          <a:ln>
            <a:solidFill>
              <a:srgbClr val="17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n que contiene objeto, reloj, blanco, firmar&#10;&#10;Descripción generada automáticamente">
            <a:extLst>
              <a:ext uri="{FF2B5EF4-FFF2-40B4-BE49-F238E27FC236}">
                <a16:creationId xmlns:a16="http://schemas.microsoft.com/office/drawing/2014/main" id="{C40C063E-8A38-4E91-B3F5-B579BC7D1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50" y="333355"/>
            <a:ext cx="415498" cy="415498"/>
          </a:xfrm>
          <a:prstGeom prst="rect">
            <a:avLst/>
          </a:prstGeom>
        </p:spPr>
      </p:pic>
      <p:pic>
        <p:nvPicPr>
          <p:cNvPr id="12" name="Imagen 11" descr="Imagen que contiene luz, dibujo, reloj&#10;&#10;Descripción generada automáticamente">
            <a:extLst>
              <a:ext uri="{FF2B5EF4-FFF2-40B4-BE49-F238E27FC236}">
                <a16:creationId xmlns:a16="http://schemas.microsoft.com/office/drawing/2014/main" id="{18B9DC17-DF89-407D-B66A-C77765F75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34" y="333354"/>
            <a:ext cx="415499" cy="415499"/>
          </a:xfrm>
          <a:prstGeom prst="rect">
            <a:avLst/>
          </a:prstGeom>
        </p:spPr>
      </p:pic>
      <p:pic>
        <p:nvPicPr>
          <p:cNvPr id="14" name="Imagen 13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60E12267-43E2-4669-B1C4-9A47AC221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30" y="333355"/>
            <a:ext cx="415498" cy="415498"/>
          </a:xfrm>
          <a:prstGeom prst="rect">
            <a:avLst/>
          </a:prstGeom>
        </p:spPr>
      </p:pic>
      <p:pic>
        <p:nvPicPr>
          <p:cNvPr id="16" name="Imagen 15" descr="Imagen que contiene firmar, parada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1A1992AF-31A5-447D-AE17-049C3F192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5" y="6356350"/>
            <a:ext cx="321044" cy="3651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3B23E-910C-42CF-9E95-9E52A5D5D036}"/>
              </a:ext>
            </a:extLst>
          </p:cNvPr>
          <p:cNvSpPr txBox="1"/>
          <p:nvPr/>
        </p:nvSpPr>
        <p:spPr>
          <a:xfrm>
            <a:off x="545879" y="6538912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170042"/>
                </a:solidFill>
              </a:rPr>
              <a:t>Confidencial</a:t>
            </a:r>
          </a:p>
        </p:txBody>
      </p:sp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7652758-5518-43AB-9D59-7F8DEB2962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59" y="2962204"/>
            <a:ext cx="2935527" cy="12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047566D1-1CA4-461D-8E0A-26CBC80B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50" y="333354"/>
            <a:ext cx="415500" cy="415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06A759-575A-47A1-964B-8E35389BF607}"/>
              </a:ext>
            </a:extLst>
          </p:cNvPr>
          <p:cNvSpPr txBox="1"/>
          <p:nvPr/>
        </p:nvSpPr>
        <p:spPr>
          <a:xfrm>
            <a:off x="6702359" y="822036"/>
            <a:ext cx="763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1E1FF"/>
                </a:solidFill>
              </a:rPr>
              <a:t>Resumen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2809F7-45BA-4145-B059-23B1DDBF5DAD}"/>
              </a:ext>
            </a:extLst>
          </p:cNvPr>
          <p:cNvSpPr txBox="1"/>
          <p:nvPr/>
        </p:nvSpPr>
        <p:spPr>
          <a:xfrm>
            <a:off x="8305706" y="822036"/>
            <a:ext cx="1458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Problema | Solución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89D05E-E797-49A3-8528-8C62842F5156}"/>
              </a:ext>
            </a:extLst>
          </p:cNvPr>
          <p:cNvSpPr txBox="1"/>
          <p:nvPr/>
        </p:nvSpPr>
        <p:spPr>
          <a:xfrm>
            <a:off x="10603346" y="822035"/>
            <a:ext cx="123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Nuevos Servicios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2D56BED2-3675-482F-AE0F-C482294BF86A}"/>
              </a:ext>
            </a:extLst>
          </p:cNvPr>
          <p:cNvSpPr/>
          <p:nvPr/>
        </p:nvSpPr>
        <p:spPr>
          <a:xfrm rot="10800000" flipV="1">
            <a:off x="6289964" y="-160465"/>
            <a:ext cx="5994528" cy="1453556"/>
          </a:xfrm>
          <a:prstGeom prst="round2DiagRect">
            <a:avLst/>
          </a:prstGeom>
          <a:noFill/>
          <a:ln>
            <a:solidFill>
              <a:srgbClr val="17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luz, dibujo, reloj&#10;&#10;Descripción generada automáticamente">
            <a:extLst>
              <a:ext uri="{FF2B5EF4-FFF2-40B4-BE49-F238E27FC236}">
                <a16:creationId xmlns:a16="http://schemas.microsoft.com/office/drawing/2014/main" id="{EB252AE0-58C8-4D66-A112-21D165CC8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34" y="333354"/>
            <a:ext cx="415499" cy="415499"/>
          </a:xfrm>
          <a:prstGeom prst="rect">
            <a:avLst/>
          </a:prstGeom>
        </p:spPr>
      </p:pic>
      <p:pic>
        <p:nvPicPr>
          <p:cNvPr id="10" name="Imagen 9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F2127F7E-F08E-4D9A-A703-620DD3D33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30" y="333355"/>
            <a:ext cx="415498" cy="41549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2E708D4-99D8-4F2E-AEEF-5271EBAA6C29}"/>
              </a:ext>
            </a:extLst>
          </p:cNvPr>
          <p:cNvSpPr txBox="1"/>
          <p:nvPr/>
        </p:nvSpPr>
        <p:spPr>
          <a:xfrm>
            <a:off x="187010" y="268037"/>
            <a:ext cx="590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  <a:latin typeface="Ubuntu" panose="020B0804030602030204" pitchFamily="34" charset="0"/>
              </a:rPr>
              <a:t>Lérida</a:t>
            </a:r>
          </a:p>
          <a:p>
            <a:r>
              <a:rPr lang="es-ES" sz="2400" b="1" dirty="0">
                <a:solidFill>
                  <a:srgbClr val="00B0F0"/>
                </a:solidFill>
                <a:latin typeface="Ubuntu" panose="020B0804030602030204" pitchFamily="34" charset="0"/>
              </a:rPr>
              <a:t>Una cuidad conectada con el ciudadano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EFA5BCC-76A1-47EB-98D2-33A86350E540}"/>
              </a:ext>
            </a:extLst>
          </p:cNvPr>
          <p:cNvSpPr txBox="1"/>
          <p:nvPr/>
        </p:nvSpPr>
        <p:spPr>
          <a:xfrm>
            <a:off x="3642561" y="2271645"/>
            <a:ext cx="7370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70042"/>
                </a:solidFill>
              </a:rPr>
              <a:t>El ayuntamiento de </a:t>
            </a:r>
            <a:r>
              <a:rPr lang="es-ES" dirty="0" err="1">
                <a:solidFill>
                  <a:srgbClr val="170042"/>
                </a:solidFill>
              </a:rPr>
              <a:t>Lerida</a:t>
            </a:r>
            <a:r>
              <a:rPr lang="es-ES" dirty="0">
                <a:solidFill>
                  <a:srgbClr val="170042"/>
                </a:solidFill>
              </a:rPr>
              <a:t> ha apostado por Sigfox gracias a todas las ventajas que ofrece la red 0G y debido a quela red ya está desplegada en todo el territorio, por lo tanto no requiere un coste extra.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AAE89B4-CD21-4117-B4CF-348A427F669A}"/>
              </a:ext>
            </a:extLst>
          </p:cNvPr>
          <p:cNvSpPr/>
          <p:nvPr/>
        </p:nvSpPr>
        <p:spPr>
          <a:xfrm>
            <a:off x="3642561" y="4358413"/>
            <a:ext cx="7786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70042"/>
                </a:solidFill>
              </a:rPr>
              <a:t>Esta apuesta tiene como fin el mejorar la prestación de servicios al ciudadano en centros deportivos, educativos y otras infraestructuras que requieren una mejora en la eficiencia energética.</a:t>
            </a:r>
          </a:p>
        </p:txBody>
      </p:sp>
      <p:pic>
        <p:nvPicPr>
          <p:cNvPr id="17" name="Imagen 16" descr="Imagen que contiene dibujo, cuarto, plato&#10;&#10;Descripción generada automáticamente">
            <a:extLst>
              <a:ext uri="{FF2B5EF4-FFF2-40B4-BE49-F238E27FC236}">
                <a16:creationId xmlns:a16="http://schemas.microsoft.com/office/drawing/2014/main" id="{7139FCA5-D442-4A52-8666-81A200E40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0" y="2216422"/>
            <a:ext cx="892392" cy="892392"/>
          </a:xfrm>
          <a:prstGeom prst="rect">
            <a:avLst/>
          </a:prstGeom>
        </p:spPr>
      </p:pic>
      <p:pic>
        <p:nvPicPr>
          <p:cNvPr id="19" name="Imagen 18" descr="Imagen que contiene reloj&#10;&#10;Descripción generada automáticamente">
            <a:extLst>
              <a:ext uri="{FF2B5EF4-FFF2-40B4-BE49-F238E27FC236}">
                <a16:creationId xmlns:a16="http://schemas.microsoft.com/office/drawing/2014/main" id="{91F50D4D-24C9-455A-BAB0-30FFDC302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37" y="2271645"/>
            <a:ext cx="879689" cy="781946"/>
          </a:xfrm>
          <a:prstGeom prst="rect">
            <a:avLst/>
          </a:prstGeom>
        </p:spPr>
      </p:pic>
      <p:pic>
        <p:nvPicPr>
          <p:cNvPr id="21" name="Imagen 20" descr="Imagen que contiene alimentos, plato&#10;&#10;Descripción generada automáticamente">
            <a:extLst>
              <a:ext uri="{FF2B5EF4-FFF2-40B4-BE49-F238E27FC236}">
                <a16:creationId xmlns:a16="http://schemas.microsoft.com/office/drawing/2014/main" id="{A9B9FCFF-BB91-4B8C-84F0-2FBDB958C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53" y="4407464"/>
            <a:ext cx="994514" cy="781946"/>
          </a:xfrm>
          <a:prstGeom prst="rect">
            <a:avLst/>
          </a:prstGeom>
        </p:spPr>
      </p:pic>
      <p:pic>
        <p:nvPicPr>
          <p:cNvPr id="23" name="Imagen 22" descr="Imagen que contiene rueda, transporte&#10;&#10;Descripción generada automáticamente">
            <a:extLst>
              <a:ext uri="{FF2B5EF4-FFF2-40B4-BE49-F238E27FC236}">
                <a16:creationId xmlns:a16="http://schemas.microsoft.com/office/drawing/2014/main" id="{575754E6-DB83-4153-80E5-FBE323001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7" y="4226202"/>
            <a:ext cx="892392" cy="979637"/>
          </a:xfrm>
          <a:prstGeom prst="rect">
            <a:avLst/>
          </a:prstGeom>
        </p:spPr>
      </p:pic>
      <p:pic>
        <p:nvPicPr>
          <p:cNvPr id="24" name="Imagen 23" descr="Imagen que contiene firmar, parada&#10;&#10;Descripción generada automáticamente">
            <a:hlinkClick r:id="rId9" action="ppaction://hlinksldjump"/>
            <a:extLst>
              <a:ext uri="{FF2B5EF4-FFF2-40B4-BE49-F238E27FC236}">
                <a16:creationId xmlns:a16="http://schemas.microsoft.com/office/drawing/2014/main" id="{E8AD4EAB-24D9-46CE-AF57-F1C2505B0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5" y="6356350"/>
            <a:ext cx="321044" cy="36512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C890BB33-3174-48B2-BFEB-EC74D4B61FA9}"/>
              </a:ext>
            </a:extLst>
          </p:cNvPr>
          <p:cNvSpPr txBox="1"/>
          <p:nvPr/>
        </p:nvSpPr>
        <p:spPr>
          <a:xfrm>
            <a:off x="545879" y="6538912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170042"/>
                </a:solidFill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21507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99C48270-0E45-49EF-81D8-FC40CD24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35" y="333355"/>
            <a:ext cx="415498" cy="41549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D6B29C-864C-4A00-BBE9-94B0C589DBBF}"/>
              </a:ext>
            </a:extLst>
          </p:cNvPr>
          <p:cNvSpPr txBox="1"/>
          <p:nvPr/>
        </p:nvSpPr>
        <p:spPr>
          <a:xfrm>
            <a:off x="6702359" y="822036"/>
            <a:ext cx="763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Resumen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4B17E3-F838-4D1B-A3D2-E38B3FD34DAF}"/>
              </a:ext>
            </a:extLst>
          </p:cNvPr>
          <p:cNvSpPr txBox="1"/>
          <p:nvPr/>
        </p:nvSpPr>
        <p:spPr>
          <a:xfrm>
            <a:off x="8305706" y="822036"/>
            <a:ext cx="1458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1E1FF"/>
                </a:solidFill>
              </a:rPr>
              <a:t>Problema | Solución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DC2229-8FFE-4F24-81F2-135A67CA6283}"/>
              </a:ext>
            </a:extLst>
          </p:cNvPr>
          <p:cNvSpPr txBox="1"/>
          <p:nvPr/>
        </p:nvSpPr>
        <p:spPr>
          <a:xfrm>
            <a:off x="10603346" y="822035"/>
            <a:ext cx="123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70042"/>
                </a:solidFill>
              </a:rPr>
              <a:t>Nuevos Servicios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70636A82-43BB-4AD9-96DB-3E3405EFF71F}"/>
              </a:ext>
            </a:extLst>
          </p:cNvPr>
          <p:cNvSpPr/>
          <p:nvPr/>
        </p:nvSpPr>
        <p:spPr>
          <a:xfrm rot="10800000" flipV="1">
            <a:off x="6289964" y="-160465"/>
            <a:ext cx="5994528" cy="1453556"/>
          </a:xfrm>
          <a:prstGeom prst="round2DiagRect">
            <a:avLst/>
          </a:prstGeom>
          <a:noFill/>
          <a:ln>
            <a:solidFill>
              <a:srgbClr val="17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magen que contiene objeto, reloj, blanco, firmar&#10;&#10;Descripción generada automáticamente">
            <a:extLst>
              <a:ext uri="{FF2B5EF4-FFF2-40B4-BE49-F238E27FC236}">
                <a16:creationId xmlns:a16="http://schemas.microsoft.com/office/drawing/2014/main" id="{C07EFCF0-C783-4DFA-ACFE-A5FAA03B8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50" y="333355"/>
            <a:ext cx="415498" cy="415498"/>
          </a:xfrm>
          <a:prstGeom prst="rect">
            <a:avLst/>
          </a:prstGeom>
        </p:spPr>
      </p:pic>
      <p:pic>
        <p:nvPicPr>
          <p:cNvPr id="10" name="Imagen 9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B444B295-AAB4-4B1F-9E79-60734568D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30" y="333355"/>
            <a:ext cx="415498" cy="41549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8BBF158-EF10-48D3-9143-F864F33351DE}"/>
              </a:ext>
            </a:extLst>
          </p:cNvPr>
          <p:cNvSpPr txBox="1"/>
          <p:nvPr/>
        </p:nvSpPr>
        <p:spPr>
          <a:xfrm>
            <a:off x="187010" y="268037"/>
            <a:ext cx="590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  <a:latin typeface="Ubuntu" panose="020B0804030602030204" pitchFamily="34" charset="0"/>
              </a:rPr>
              <a:t>Lérida</a:t>
            </a:r>
          </a:p>
          <a:p>
            <a:r>
              <a:rPr lang="es-ES" sz="2400" b="1" dirty="0">
                <a:solidFill>
                  <a:srgbClr val="00B0F0"/>
                </a:solidFill>
                <a:latin typeface="Ubuntu" panose="020B0804030602030204" pitchFamily="34" charset="0"/>
              </a:rPr>
              <a:t>Una cuidad conectada con el ciudadano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EF111AA-AFAC-47AB-8F1C-C99B135D8CAA}"/>
              </a:ext>
            </a:extLst>
          </p:cNvPr>
          <p:cNvSpPr txBox="1"/>
          <p:nvPr/>
        </p:nvSpPr>
        <p:spPr>
          <a:xfrm>
            <a:off x="1462324" y="1785133"/>
            <a:ext cx="11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1E1FF"/>
                </a:solidFill>
              </a:rPr>
              <a:t>Problemas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0BE263-BE5F-41B1-AAA7-D928654E918C}"/>
              </a:ext>
            </a:extLst>
          </p:cNvPr>
          <p:cNvSpPr txBox="1"/>
          <p:nvPr/>
        </p:nvSpPr>
        <p:spPr>
          <a:xfrm>
            <a:off x="787572" y="2431468"/>
            <a:ext cx="3141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70042"/>
                </a:solidFill>
              </a:rPr>
              <a:t>Problemas de suministro energético en las escuelas de la ciudad.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6D7B86E-9395-40E2-97AE-4AE04BE75F6E}"/>
              </a:ext>
            </a:extLst>
          </p:cNvPr>
          <p:cNvSpPr txBox="1"/>
          <p:nvPr/>
        </p:nvSpPr>
        <p:spPr>
          <a:xfrm>
            <a:off x="787572" y="3908804"/>
            <a:ext cx="252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70042"/>
                </a:solidFill>
              </a:rPr>
              <a:t>Los polideportivos no gozan de una calidad del aire óptima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C4640C-E09E-4DFE-ACC7-0FA616B01059}"/>
              </a:ext>
            </a:extLst>
          </p:cNvPr>
          <p:cNvSpPr txBox="1"/>
          <p:nvPr/>
        </p:nvSpPr>
        <p:spPr>
          <a:xfrm>
            <a:off x="787572" y="5386140"/>
            <a:ext cx="282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70042"/>
                </a:solidFill>
              </a:rPr>
              <a:t>Robo de cable en diferentes infraestructuras de la ciudad</a:t>
            </a:r>
          </a:p>
        </p:txBody>
      </p:sp>
      <p:pic>
        <p:nvPicPr>
          <p:cNvPr id="19" name="Imagen 18" descr="Imagen que contiene cuarto, plato&#10;&#10;Descripción generada automáticamente">
            <a:extLst>
              <a:ext uri="{FF2B5EF4-FFF2-40B4-BE49-F238E27FC236}">
                <a16:creationId xmlns:a16="http://schemas.microsoft.com/office/drawing/2014/main" id="{33E6B82B-7CAF-415A-9434-43B5DF93D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" y="2624492"/>
            <a:ext cx="537282" cy="537282"/>
          </a:xfrm>
          <a:prstGeom prst="rect">
            <a:avLst/>
          </a:prstGeom>
        </p:spPr>
      </p:pic>
      <p:pic>
        <p:nvPicPr>
          <p:cNvPr id="21" name="Imagen 20" descr="Imagen que contiene cuarto, alimentos, plato&#10;&#10;Descripción generada automáticamente">
            <a:extLst>
              <a:ext uri="{FF2B5EF4-FFF2-40B4-BE49-F238E27FC236}">
                <a16:creationId xmlns:a16="http://schemas.microsoft.com/office/drawing/2014/main" id="{CEDB04B7-9272-4C52-AC18-FC04E2F55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" y="4101828"/>
            <a:ext cx="537282" cy="537282"/>
          </a:xfrm>
          <a:prstGeom prst="rect">
            <a:avLst/>
          </a:prstGeom>
        </p:spPr>
      </p:pic>
      <p:pic>
        <p:nvPicPr>
          <p:cNvPr id="23" name="Imagen 22" descr="Imagen que contiene cuarto, plato&#10;&#10;Descripción generada automáticamente">
            <a:extLst>
              <a:ext uri="{FF2B5EF4-FFF2-40B4-BE49-F238E27FC236}">
                <a16:creationId xmlns:a16="http://schemas.microsoft.com/office/drawing/2014/main" id="{96A21C12-D7DE-4EA4-B846-DEBB9EE8D4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" y="5579164"/>
            <a:ext cx="537282" cy="53728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A97B7E1-B0C5-48C5-A48F-A6012E036465}"/>
              </a:ext>
            </a:extLst>
          </p:cNvPr>
          <p:cNvSpPr txBox="1"/>
          <p:nvPr/>
        </p:nvSpPr>
        <p:spPr>
          <a:xfrm>
            <a:off x="4922820" y="1785127"/>
            <a:ext cx="16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1E1FF"/>
                </a:solidFill>
              </a:rPr>
              <a:t>Reto | Objetivo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47126C5-38F0-48FE-8C6D-49C280BF7DE5}"/>
              </a:ext>
            </a:extLst>
          </p:cNvPr>
          <p:cNvSpPr txBox="1"/>
          <p:nvPr/>
        </p:nvSpPr>
        <p:spPr>
          <a:xfrm>
            <a:off x="4558142" y="2431462"/>
            <a:ext cx="2353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70042"/>
                </a:solidFill>
              </a:rPr>
              <a:t>Mejorar la eficiencia energética en los centros educativos</a:t>
            </a:r>
          </a:p>
          <a:p>
            <a:pPr algn="ctr"/>
            <a:r>
              <a:rPr lang="es-ES" dirty="0">
                <a:solidFill>
                  <a:srgbClr val="170042"/>
                </a:solidFill>
              </a:rPr>
              <a:t>Medición de la calidad del aire (CO2, Humo, Gasoil) </a:t>
            </a:r>
          </a:p>
          <a:p>
            <a:pPr algn="ctr"/>
            <a:r>
              <a:rPr lang="es-ES" dirty="0">
                <a:solidFill>
                  <a:srgbClr val="170042"/>
                </a:solidFill>
              </a:rPr>
              <a:t>Prevenir el robo de cable mediante dispositivos de detección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0ADB0BA-A2D3-4D49-9CAC-50571DCE6ECA}"/>
              </a:ext>
            </a:extLst>
          </p:cNvPr>
          <p:cNvSpPr txBox="1"/>
          <p:nvPr/>
        </p:nvSpPr>
        <p:spPr>
          <a:xfrm>
            <a:off x="8949697" y="178513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1E1FF"/>
                </a:solidFill>
              </a:rPr>
              <a:t>Solución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224BA3C-BD1C-4215-B966-430A823B9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8" y="2243861"/>
            <a:ext cx="373248" cy="375203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42832CE9-94D5-49E1-B22C-C989EDA6D597}"/>
              </a:ext>
            </a:extLst>
          </p:cNvPr>
          <p:cNvSpPr txBox="1"/>
          <p:nvPr/>
        </p:nvSpPr>
        <p:spPr>
          <a:xfrm>
            <a:off x="7328395" y="2794955"/>
            <a:ext cx="427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70042"/>
                </a:solidFill>
              </a:rPr>
              <a:t>Preselección de los dispositivos idóneos para este caso de uso y posterior configuración de los mismos</a:t>
            </a:r>
          </a:p>
        </p:txBody>
      </p:sp>
      <p:pic>
        <p:nvPicPr>
          <p:cNvPr id="31" name="Imagen 30" descr="Imagen que contiene reloj&#10;&#10;Descripción generada automáticamente">
            <a:extLst>
              <a:ext uri="{FF2B5EF4-FFF2-40B4-BE49-F238E27FC236}">
                <a16:creationId xmlns:a16="http://schemas.microsoft.com/office/drawing/2014/main" id="{68D3F2AE-F27C-4AB8-B9DC-8AEE2DDAA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9" y="3894176"/>
            <a:ext cx="373247" cy="39532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2A220CC-3D9B-428E-A8F6-01A6DD1C15AC}"/>
              </a:ext>
            </a:extLst>
          </p:cNvPr>
          <p:cNvSpPr txBox="1"/>
          <p:nvPr/>
        </p:nvSpPr>
        <p:spPr>
          <a:xfrm>
            <a:off x="7328395" y="4465387"/>
            <a:ext cx="42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70042"/>
                </a:solidFill>
              </a:rPr>
              <a:t>Registro de los dispositivos en el Back-</a:t>
            </a:r>
            <a:r>
              <a:rPr lang="es-ES" dirty="0" err="1">
                <a:solidFill>
                  <a:srgbClr val="170042"/>
                </a:solidFill>
              </a:rPr>
              <a:t>End</a:t>
            </a:r>
            <a:r>
              <a:rPr lang="es-ES" dirty="0">
                <a:solidFill>
                  <a:srgbClr val="170042"/>
                </a:solidFill>
              </a:rPr>
              <a:t> de Sigfox</a:t>
            </a:r>
          </a:p>
        </p:txBody>
      </p:sp>
      <p:pic>
        <p:nvPicPr>
          <p:cNvPr id="34" name="Imagen 3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1CAA5FF-8FAA-447E-BDA4-979C802923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9" y="5287609"/>
            <a:ext cx="373247" cy="329780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B9164E66-DF54-458E-BCC3-8F6D2304653D}"/>
              </a:ext>
            </a:extLst>
          </p:cNvPr>
          <p:cNvSpPr txBox="1"/>
          <p:nvPr/>
        </p:nvSpPr>
        <p:spPr>
          <a:xfrm>
            <a:off x="7328395" y="5793280"/>
            <a:ext cx="42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70042"/>
                </a:solidFill>
              </a:rPr>
              <a:t>Integración con la plataforma de visualización </a:t>
            </a:r>
          </a:p>
        </p:txBody>
      </p:sp>
      <p:pic>
        <p:nvPicPr>
          <p:cNvPr id="36" name="Imagen 35" descr="Imagen que contiene firmar, parada&#10;&#10;Descripción generada automáticamente">
            <a:hlinkClick r:id="rId11" action="ppaction://hlinksldjump"/>
            <a:extLst>
              <a:ext uri="{FF2B5EF4-FFF2-40B4-BE49-F238E27FC236}">
                <a16:creationId xmlns:a16="http://schemas.microsoft.com/office/drawing/2014/main" id="{A3170A19-A483-48FC-9B23-B32E3071E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5" y="6356350"/>
            <a:ext cx="321044" cy="365125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AB1B0541-FA0F-46E9-9670-6F79DA657FC8}"/>
              </a:ext>
            </a:extLst>
          </p:cNvPr>
          <p:cNvSpPr txBox="1"/>
          <p:nvPr/>
        </p:nvSpPr>
        <p:spPr>
          <a:xfrm>
            <a:off x="545879" y="6538912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170042"/>
                </a:solidFill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1339448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442</Words>
  <Application>Microsoft Office PowerPoint</Application>
  <PresentationFormat>Panorámica</PresentationFormat>
  <Paragraphs>79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Yubero</dc:creator>
  <cp:lastModifiedBy>Elena Arroyo</cp:lastModifiedBy>
  <cp:revision>14</cp:revision>
  <dcterms:created xsi:type="dcterms:W3CDTF">2020-01-22T16:24:34Z</dcterms:created>
  <dcterms:modified xsi:type="dcterms:W3CDTF">2020-01-23T11:51:48Z</dcterms:modified>
</cp:coreProperties>
</file>